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99" r:id="rId4"/>
    <p:sldId id="305" r:id="rId5"/>
    <p:sldId id="301" r:id="rId6"/>
    <p:sldId id="300" r:id="rId7"/>
    <p:sldId id="313" r:id="rId8"/>
    <p:sldId id="314" r:id="rId9"/>
    <p:sldId id="315" r:id="rId10"/>
    <p:sldId id="316" r:id="rId11"/>
    <p:sldId id="309" r:id="rId12"/>
    <p:sldId id="311" r:id="rId13"/>
    <p:sldId id="312" r:id="rId14"/>
    <p:sldId id="306" r:id="rId15"/>
    <p:sldId id="307" r:id="rId16"/>
    <p:sldId id="304" r:id="rId17"/>
    <p:sldId id="286" r:id="rId18"/>
  </p:sldIdLst>
  <p:sldSz cx="12192000" cy="6858000"/>
  <p:notesSz cx="6858000" cy="9144000"/>
  <p:embeddedFontLst>
    <p:embeddedFont>
      <p:font typeface="Aharoni" panose="020B0600000101010101" charset="-79"/>
      <p:bold r:id="rId20"/>
    </p:embeddedFont>
    <p:embeddedFont>
      <p:font typeface="AppleSDGothicNeoB00" panose="02000503000000000000" pitchFamily="2" charset="-127"/>
      <p:regular r:id="rId21"/>
    </p:embeddedFont>
    <p:embeddedFont>
      <p:font typeface="경기천년제목 Bold" panose="02020803020101020101" pitchFamily="18" charset="-127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3064">
          <p15:clr>
            <a:srgbClr val="A4A3A4"/>
          </p15:clr>
        </p15:guide>
        <p15:guide id="4" pos="665" userDrawn="1">
          <p15:clr>
            <a:srgbClr val="A4A3A4"/>
          </p15:clr>
        </p15:guide>
        <p15:guide id="5" pos="7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6E46"/>
    <a:srgbClr val="E1F5F5"/>
    <a:srgbClr val="E1EAF5"/>
    <a:srgbClr val="E4DEEE"/>
    <a:srgbClr val="F4D8D8"/>
    <a:srgbClr val="F0D9FD"/>
    <a:srgbClr val="F9DBFB"/>
    <a:srgbClr val="FFC000"/>
    <a:srgbClr val="FFD13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09" autoAdjust="0"/>
    <p:restoredTop sz="94429" autoAdjust="0"/>
  </p:normalViewPr>
  <p:slideViewPr>
    <p:cSldViewPr snapToGrid="0" showGuides="1">
      <p:cViewPr varScale="1">
        <p:scale>
          <a:sx n="110" d="100"/>
          <a:sy n="110" d="100"/>
        </p:scale>
        <p:origin x="114" y="180"/>
      </p:cViewPr>
      <p:guideLst>
        <p:guide orient="horz" pos="1230"/>
        <p:guide orient="horz" pos="2160"/>
        <p:guide orient="horz" pos="3064"/>
        <p:guide pos="665"/>
        <p:guide pos="7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E52178-8E57-4083-8867-941726220080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B6861-4F21-47D1-9EA7-817DA10B3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2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B6861-4F21-47D1-9EA7-817DA10B384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376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B6861-4F21-47D1-9EA7-817DA10B384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534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B6861-4F21-47D1-9EA7-817DA10B384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3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B6861-4F21-47D1-9EA7-817DA10B384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426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44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00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96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026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89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11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28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42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38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3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27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AF513-41D8-4FBD-889F-CCE17FCCA7D9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1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440" y="2542831"/>
            <a:ext cx="547524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Linear Regression </a:t>
            </a:r>
          </a:p>
          <a:p>
            <a:pPr algn="r"/>
            <a:r>
              <a:rPr lang="en-US" altLang="ko-KR" sz="3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on Data Stream</a:t>
            </a:r>
            <a:endParaRPr lang="en-US" altLang="ko-KR" sz="3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r"/>
            <a:endParaRPr lang="en-US" altLang="ko-KR" sz="30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r"/>
            <a:endParaRPr lang="en-US" altLang="ko-KR" sz="30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r"/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ChanYi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Hong </a:t>
            </a:r>
          </a:p>
          <a:p>
            <a:pPr algn="r"/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EunYoung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Ha</a:t>
            </a:r>
          </a:p>
          <a:p>
            <a:pPr algn="r"/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Subin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Kwak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r"/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Wonchang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Lee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23693" y="2685742"/>
            <a:ext cx="2174431" cy="836344"/>
            <a:chOff x="7114478" y="2364058"/>
            <a:chExt cx="1500869" cy="812271"/>
          </a:xfrm>
        </p:grpSpPr>
        <p:sp>
          <p:nvSpPr>
            <p:cNvPr id="6" name="TextBox 5"/>
            <p:cNvSpPr txBox="1"/>
            <p:nvPr/>
          </p:nvSpPr>
          <p:spPr>
            <a:xfrm>
              <a:off x="7114478" y="2364058"/>
              <a:ext cx="1467415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 smtClean="0">
                  <a:solidFill>
                    <a:srgbClr val="77767A"/>
                  </a:solidFill>
                  <a:latin typeface="+mj-lt"/>
                  <a:ea typeface="a둥근빅체" panose="02020600000000000000"/>
                </a:rPr>
                <a:t>Group 2</a:t>
              </a:r>
              <a:endParaRPr lang="ko-KR" altLang="en-US" sz="2800" spc="-150" dirty="0">
                <a:solidFill>
                  <a:srgbClr val="77767A"/>
                </a:solidFill>
                <a:latin typeface="+mj-lt"/>
                <a:ea typeface="a둥근빅체" panose="0202060000000000000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147932" y="2653108"/>
              <a:ext cx="697981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solidFill>
                    <a:srgbClr val="159F84"/>
                  </a:solidFill>
                  <a:latin typeface="+mj-lt"/>
                  <a:ea typeface="a둥근빅체" panose="02020600000000000000"/>
                </a:rPr>
                <a:t>P</a:t>
              </a:r>
              <a:r>
                <a:rPr lang="en-US" altLang="ko-KR" sz="2800" spc="-300" dirty="0">
                  <a:solidFill>
                    <a:srgbClr val="F49201"/>
                  </a:solidFill>
                  <a:latin typeface="+mj-lt"/>
                  <a:ea typeface="a둥근빅체" panose="02020600000000000000"/>
                </a:rPr>
                <a:t>P</a:t>
              </a:r>
              <a:r>
                <a:rPr lang="en-US" altLang="ko-KR" sz="2800" spc="-300" dirty="0">
                  <a:solidFill>
                    <a:srgbClr val="BD2517"/>
                  </a:solidFill>
                  <a:latin typeface="+mj-lt"/>
                  <a:ea typeface="a둥근빅체" panose="02020600000000000000"/>
                </a:rPr>
                <a:t>T</a:t>
              </a:r>
              <a:endParaRPr lang="ko-KR" altLang="en-US" sz="2800" spc="-300" dirty="0">
                <a:solidFill>
                  <a:srgbClr val="BD2517"/>
                </a:solidFill>
                <a:latin typeface="+mj-lt"/>
                <a:ea typeface="a둥근빅체" panose="0202060000000000000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63137" y="2778258"/>
              <a:ext cx="1052210" cy="269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rgbClr val="77767A"/>
                </a:solidFill>
                <a:ea typeface="a둥근빅체" panose="02020600000000000000"/>
              </a:endParaRPr>
            </a:p>
          </p:txBody>
        </p:sp>
      </p:grpSp>
      <p:sp>
        <p:nvSpPr>
          <p:cNvPr id="3" name="액자 2"/>
          <p:cNvSpPr/>
          <p:nvPr/>
        </p:nvSpPr>
        <p:spPr>
          <a:xfrm>
            <a:off x="2520438" y="2542831"/>
            <a:ext cx="5703253" cy="1301036"/>
          </a:xfrm>
          <a:prstGeom prst="frame">
            <a:avLst>
              <a:gd name="adj1" fmla="val 3390"/>
            </a:avLst>
          </a:prstGeom>
          <a:solidFill>
            <a:srgbClr val="DC6E46"/>
          </a:solidFill>
          <a:ln>
            <a:solidFill>
              <a:srgbClr val="DC6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  <a:ea typeface="a둥근빅체" panose="020206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70968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95730" y="2029019"/>
            <a:ext cx="60022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spc="-150" dirty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Total about 6000 rows</a:t>
            </a:r>
          </a:p>
          <a:p>
            <a:pPr algn="just"/>
            <a:endParaRPr lang="en-US" altLang="ko-KR" sz="2400" spc="-150" dirty="0">
              <a:solidFill>
                <a:srgbClr val="44556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just"/>
            <a:r>
              <a:rPr lang="en-US" altLang="ko-KR" sz="2400" spc="-150" dirty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 Null  value</a:t>
            </a:r>
          </a:p>
          <a:p>
            <a:pPr algn="just"/>
            <a:r>
              <a:rPr lang="en-US" altLang="ko-KR" sz="2400" spc="-150" dirty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   (AUD : 263,    JPY : 316) </a:t>
            </a:r>
          </a:p>
          <a:p>
            <a:pPr algn="just"/>
            <a:endParaRPr lang="en-US" altLang="ko-KR" sz="2400" spc="-150" dirty="0">
              <a:solidFill>
                <a:srgbClr val="44556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just"/>
            <a:r>
              <a:rPr lang="en-US" altLang="ko-KR" sz="2400" spc="-150" dirty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Contains currency information about 20 years</a:t>
            </a:r>
          </a:p>
          <a:p>
            <a:pPr algn="just"/>
            <a:endParaRPr lang="en-US" altLang="ko-KR" sz="2400" spc="-150" dirty="0">
              <a:solidFill>
                <a:srgbClr val="44556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just"/>
            <a:r>
              <a:rPr lang="en-US" altLang="ko-KR" sz="2400" spc="-150" dirty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There are Japanese currency and Australian currency standards, so you can choose between them</a:t>
            </a:r>
            <a:endParaRPr lang="ko-KR" altLang="en-US" sz="2400" spc="-150" dirty="0">
              <a:solidFill>
                <a:srgbClr val="44556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77175" y="2077752"/>
            <a:ext cx="4311208" cy="3843939"/>
            <a:chOff x="3409342" y="1718638"/>
            <a:chExt cx="4093246" cy="354735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r="690" b="53308"/>
            <a:stretch/>
          </p:blipFill>
          <p:spPr>
            <a:xfrm>
              <a:off x="3409342" y="1718638"/>
              <a:ext cx="2043192" cy="351349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t="47253" r="357" b="5604"/>
            <a:stretch/>
          </p:blipFill>
          <p:spPr>
            <a:xfrm>
              <a:off x="5452534" y="1718638"/>
              <a:ext cx="2050054" cy="3547357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661045" y="207292"/>
            <a:ext cx="4903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Data Inspection</a:t>
            </a:r>
            <a:endParaRPr lang="ko-KR" altLang="en-US" sz="4200" spc="-150" dirty="0">
              <a:solidFill>
                <a:srgbClr val="4455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492910" y="945956"/>
            <a:ext cx="3240000" cy="0"/>
          </a:xfrm>
          <a:prstGeom prst="line">
            <a:avLst/>
          </a:prstGeom>
          <a:ln w="38100">
            <a:solidFill>
              <a:srgbClr val="DC6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53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46CB84-960E-4A3A-832F-CA75D148F4A7}"/>
              </a:ext>
            </a:extLst>
          </p:cNvPr>
          <p:cNvSpPr txBox="1"/>
          <p:nvPr/>
        </p:nvSpPr>
        <p:spPr>
          <a:xfrm>
            <a:off x="291881" y="2006030"/>
            <a:ext cx="3507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2800" spc="-150" dirty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1. </a:t>
            </a:r>
            <a:r>
              <a:rPr lang="en-US" altLang="ko-KR" sz="2800" spc="-150" dirty="0" smtClean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Cleaning </a:t>
            </a:r>
            <a:r>
              <a:rPr lang="en-US" altLang="ko-KR" sz="2800" spc="-150" dirty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missing data</a:t>
            </a:r>
            <a:endParaRPr lang="ko-KR" altLang="en-US" sz="2800" spc="-150" dirty="0">
              <a:solidFill>
                <a:srgbClr val="44556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AFEE7-A3AE-4571-8253-E3C04824258C}"/>
              </a:ext>
            </a:extLst>
          </p:cNvPr>
          <p:cNvSpPr txBox="1"/>
          <p:nvPr/>
        </p:nvSpPr>
        <p:spPr>
          <a:xfrm>
            <a:off x="255814" y="2768109"/>
            <a:ext cx="480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2800" spc="-150" dirty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2. </a:t>
            </a:r>
            <a:r>
              <a:rPr lang="en-US" altLang="ko-KR" sz="2800" spc="-150" dirty="0" smtClean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Fill NA Data to </a:t>
            </a:r>
            <a:r>
              <a:rPr lang="en-US" altLang="ko-KR" sz="2800" spc="-150" dirty="0" smtClean="0">
                <a:solidFill>
                  <a:srgbClr val="FF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max</a:t>
            </a:r>
            <a:r>
              <a:rPr lang="en-US" altLang="ko-KR" sz="2800" spc="-150" dirty="0" smtClean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of column </a:t>
            </a:r>
            <a:endParaRPr lang="ko-KR" altLang="en-US" sz="2800" spc="-150" dirty="0">
              <a:solidFill>
                <a:srgbClr val="44556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06E612F-E422-4E7C-8D64-5BBDA080F062}"/>
              </a:ext>
            </a:extLst>
          </p:cNvPr>
          <p:cNvSpPr/>
          <p:nvPr/>
        </p:nvSpPr>
        <p:spPr>
          <a:xfrm>
            <a:off x="5906315" y="2835922"/>
            <a:ext cx="600075" cy="387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05711DA-EE2D-439E-AB2F-F0737BF22CF5}"/>
              </a:ext>
            </a:extLst>
          </p:cNvPr>
          <p:cNvSpPr/>
          <p:nvPr/>
        </p:nvSpPr>
        <p:spPr>
          <a:xfrm>
            <a:off x="5906315" y="2073843"/>
            <a:ext cx="600075" cy="387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193632" y="207292"/>
            <a:ext cx="58385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00" spc="-150" dirty="0" smtClean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Data Preprocessing</a:t>
            </a:r>
            <a:endParaRPr lang="ko-KR" altLang="en-US" sz="4200" spc="-150" dirty="0">
              <a:solidFill>
                <a:srgbClr val="4455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691467" y="945956"/>
            <a:ext cx="4937495" cy="0"/>
          </a:xfrm>
          <a:prstGeom prst="line">
            <a:avLst/>
          </a:prstGeom>
          <a:ln w="38100">
            <a:solidFill>
              <a:srgbClr val="DC6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7107274" y="2006030"/>
            <a:ext cx="4311208" cy="3843939"/>
            <a:chOff x="3409342" y="1718638"/>
            <a:chExt cx="4093246" cy="3547357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/>
            <a:srcRect r="690" b="53308"/>
            <a:stretch/>
          </p:blipFill>
          <p:spPr>
            <a:xfrm>
              <a:off x="3409342" y="1718638"/>
              <a:ext cx="2043192" cy="351349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/>
            <a:srcRect t="47253" r="357" b="5604"/>
            <a:stretch/>
          </p:blipFill>
          <p:spPr>
            <a:xfrm>
              <a:off x="5452534" y="1718638"/>
              <a:ext cx="2050054" cy="3547357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7816034" y="2213122"/>
            <a:ext cx="1443229" cy="455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968024" y="2440826"/>
            <a:ext cx="722120" cy="227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530464" y="4483572"/>
            <a:ext cx="722120" cy="227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501" y="3057940"/>
            <a:ext cx="3439703" cy="18852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FAFEE7-A3AE-4571-8253-E3C04824258C}"/>
              </a:ext>
            </a:extLst>
          </p:cNvPr>
          <p:cNvSpPr txBox="1"/>
          <p:nvPr/>
        </p:nvSpPr>
        <p:spPr>
          <a:xfrm>
            <a:off x="635588" y="3493869"/>
            <a:ext cx="4583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2800" spc="-150" dirty="0" smtClean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Fill NA Data to </a:t>
            </a:r>
            <a:r>
              <a:rPr lang="en-US" altLang="ko-KR" sz="2800" spc="-150" dirty="0" smtClean="0">
                <a:solidFill>
                  <a:srgbClr val="FF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min</a:t>
            </a:r>
            <a:r>
              <a:rPr lang="en-US" altLang="ko-KR" sz="2800" spc="-150" dirty="0" smtClean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of column </a:t>
            </a:r>
            <a:endParaRPr lang="ko-KR" altLang="en-US" sz="2800" spc="-150" dirty="0">
              <a:solidFill>
                <a:srgbClr val="44556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4" name="화살표: 오른쪽 4">
            <a:extLst>
              <a:ext uri="{FF2B5EF4-FFF2-40B4-BE49-F238E27FC236}">
                <a16:creationId xmlns:a16="http://schemas.microsoft.com/office/drawing/2014/main" id="{406E612F-E422-4E7C-8D64-5BBDA080F062}"/>
              </a:ext>
            </a:extLst>
          </p:cNvPr>
          <p:cNvSpPr/>
          <p:nvPr/>
        </p:nvSpPr>
        <p:spPr>
          <a:xfrm>
            <a:off x="5906315" y="3530188"/>
            <a:ext cx="600075" cy="387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FAFEE7-A3AE-4571-8253-E3C04824258C}"/>
              </a:ext>
            </a:extLst>
          </p:cNvPr>
          <p:cNvSpPr txBox="1"/>
          <p:nvPr/>
        </p:nvSpPr>
        <p:spPr>
          <a:xfrm>
            <a:off x="635707" y="4219629"/>
            <a:ext cx="4729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2800" spc="-150" dirty="0" smtClean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Fill NA Data to </a:t>
            </a:r>
            <a:r>
              <a:rPr lang="en-US" altLang="ko-KR" sz="2800" spc="-150" dirty="0" smtClean="0">
                <a:solidFill>
                  <a:srgbClr val="FF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mea</a:t>
            </a:r>
            <a:r>
              <a:rPr lang="en-US" altLang="ko-KR" sz="2800" spc="-150" dirty="0">
                <a:solidFill>
                  <a:srgbClr val="FF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n</a:t>
            </a:r>
            <a:r>
              <a:rPr lang="en-US" altLang="ko-KR" sz="2800" spc="-150" dirty="0" smtClean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of column </a:t>
            </a:r>
            <a:endParaRPr lang="ko-KR" altLang="en-US" sz="2800" spc="-150" dirty="0">
              <a:solidFill>
                <a:srgbClr val="44556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7" name="화살표: 오른쪽 4">
            <a:extLst>
              <a:ext uri="{FF2B5EF4-FFF2-40B4-BE49-F238E27FC236}">
                <a16:creationId xmlns:a16="http://schemas.microsoft.com/office/drawing/2014/main" id="{406E612F-E422-4E7C-8D64-5BBDA080F062}"/>
              </a:ext>
            </a:extLst>
          </p:cNvPr>
          <p:cNvSpPr/>
          <p:nvPr/>
        </p:nvSpPr>
        <p:spPr>
          <a:xfrm>
            <a:off x="5906315" y="4287443"/>
            <a:ext cx="600075" cy="387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02E038-A937-4B58-90EB-868C190C3497}"/>
              </a:ext>
            </a:extLst>
          </p:cNvPr>
          <p:cNvSpPr txBox="1"/>
          <p:nvPr/>
        </p:nvSpPr>
        <p:spPr>
          <a:xfrm>
            <a:off x="291881" y="5044698"/>
            <a:ext cx="5168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2800" spc="-150" dirty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3. </a:t>
            </a:r>
            <a:r>
              <a:rPr lang="en-US" altLang="ko-KR" sz="2800" spc="-150" dirty="0" smtClean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Drop row that has ‘Date’ NA data</a:t>
            </a:r>
            <a:endParaRPr lang="ko-KR" altLang="en-US" sz="2800" spc="-150" dirty="0">
              <a:solidFill>
                <a:srgbClr val="44556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9" name="화살표: 오른쪽 10">
            <a:extLst>
              <a:ext uri="{FF2B5EF4-FFF2-40B4-BE49-F238E27FC236}">
                <a16:creationId xmlns:a16="http://schemas.microsoft.com/office/drawing/2014/main" id="{5E7F4A9B-0034-4C20-BE48-7CC0EED45956}"/>
              </a:ext>
            </a:extLst>
          </p:cNvPr>
          <p:cNvSpPr/>
          <p:nvPr/>
        </p:nvSpPr>
        <p:spPr>
          <a:xfrm>
            <a:off x="5906315" y="5125896"/>
            <a:ext cx="600075" cy="387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948" y="1076750"/>
            <a:ext cx="3439703" cy="199452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2308" y="4924792"/>
            <a:ext cx="3429343" cy="183743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643533" y="4995333"/>
            <a:ext cx="1176867" cy="1667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20565" y="4145880"/>
            <a:ext cx="4540662" cy="596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9403" y="1745510"/>
            <a:ext cx="2247900" cy="434340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8312751" y="2611436"/>
            <a:ext cx="2060580" cy="18343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8314538" y="5122877"/>
            <a:ext cx="2060580" cy="18343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28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5" grpId="0" animBg="1"/>
      <p:bldP spid="5" grpId="1" animBg="1"/>
      <p:bldP spid="12" grpId="0" animBg="1"/>
      <p:bldP spid="12" grpId="1" animBg="1"/>
      <p:bldP spid="10" grpId="0" animBg="1"/>
      <p:bldP spid="10" grpId="1" animBg="1"/>
      <p:bldP spid="22" grpId="0" animBg="1"/>
      <p:bldP spid="22" grpId="1" animBg="1"/>
      <p:bldP spid="23" grpId="0" animBg="1"/>
      <p:bldP spid="23" grpId="1" animBg="1"/>
      <p:bldP spid="21" grpId="0"/>
      <p:bldP spid="21" grpId="1"/>
      <p:bldP spid="24" grpId="0" animBg="1"/>
      <p:bldP spid="24" grpId="1" animBg="1"/>
      <p:bldP spid="26" grpId="0"/>
      <p:bldP spid="26" grpId="1"/>
      <p:bldP spid="27" grpId="0" animBg="1"/>
      <p:bldP spid="27" grpId="1" animBg="1"/>
      <p:bldP spid="28" grpId="0"/>
      <p:bldP spid="29" grpId="0" animBg="1"/>
      <p:bldP spid="32" grpId="0" animBg="1"/>
      <p:bldP spid="32" grpId="1" animBg="1"/>
      <p:bldP spid="33" grpId="0" animBg="1"/>
      <p:bldP spid="33" grpId="1" animBg="1"/>
      <p:bldP spid="35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1"/>
          <a:stretch/>
        </p:blipFill>
        <p:spPr>
          <a:xfrm>
            <a:off x="6151604" y="1956453"/>
            <a:ext cx="5167021" cy="36014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63" y="2966428"/>
            <a:ext cx="5136417" cy="15430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852" y="2683616"/>
            <a:ext cx="5149054" cy="21054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6192114" y="2349306"/>
            <a:ext cx="5164170" cy="2777326"/>
            <a:chOff x="5817529" y="4129146"/>
            <a:chExt cx="3233340" cy="1524898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5"/>
            <a:srcRect r="786" b="79558"/>
            <a:stretch/>
          </p:blipFill>
          <p:spPr>
            <a:xfrm>
              <a:off x="5817529" y="4129146"/>
              <a:ext cx="3207939" cy="341254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5"/>
            <a:srcRect t="28535"/>
            <a:stretch/>
          </p:blipFill>
          <p:spPr>
            <a:xfrm>
              <a:off x="5817529" y="4470400"/>
              <a:ext cx="3233340" cy="1183644"/>
            </a:xfrm>
            <a:prstGeom prst="rect">
              <a:avLst/>
            </a:prstGeom>
          </p:spPr>
        </p:pic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264" y="2052522"/>
            <a:ext cx="5157923" cy="340947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486037" y="5763192"/>
            <a:ext cx="4498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445566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Average of error </a:t>
            </a:r>
            <a:r>
              <a:rPr lang="en-US" altLang="ko-KR" sz="2400" spc="-150" dirty="0" smtClean="0">
                <a:solidFill>
                  <a:srgbClr val="445566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rate(w50</a:t>
            </a:r>
            <a:r>
              <a:rPr lang="en-US" altLang="ko-KR" sz="2400" spc="-150" dirty="0">
                <a:solidFill>
                  <a:srgbClr val="445566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 : </a:t>
            </a:r>
            <a:r>
              <a:rPr lang="en-US" altLang="ko-KR" sz="2400" spc="-150" dirty="0" smtClean="0">
                <a:solidFill>
                  <a:srgbClr val="445566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1.43</a:t>
            </a:r>
            <a:endParaRPr lang="ko-KR" altLang="en-US" sz="2400" spc="-150" dirty="0">
              <a:solidFill>
                <a:srgbClr val="445566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626004" y="1199460"/>
            <a:ext cx="4401503" cy="0"/>
          </a:xfrm>
          <a:prstGeom prst="line">
            <a:avLst/>
          </a:prstGeom>
          <a:ln w="38100">
            <a:solidFill>
              <a:srgbClr val="DC6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5A51AC-D9E1-4F59-8B93-96A43A3AD49B}"/>
              </a:ext>
            </a:extLst>
          </p:cNvPr>
          <p:cNvSpPr txBox="1"/>
          <p:nvPr/>
        </p:nvSpPr>
        <p:spPr>
          <a:xfrm>
            <a:off x="163928" y="608011"/>
            <a:ext cx="5208813" cy="59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Case 1. Window Size 10</a:t>
            </a:r>
            <a:endParaRPr lang="ko-KR" altLang="en-US" sz="3200" spc="-150" dirty="0">
              <a:solidFill>
                <a:srgbClr val="445566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5A51AC-D9E1-4F59-8B93-96A43A3AD49B}"/>
              </a:ext>
            </a:extLst>
          </p:cNvPr>
          <p:cNvSpPr txBox="1"/>
          <p:nvPr/>
        </p:nvSpPr>
        <p:spPr>
          <a:xfrm>
            <a:off x="163927" y="608010"/>
            <a:ext cx="5208813" cy="59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Case 2. Window Size 20</a:t>
            </a:r>
            <a:endParaRPr lang="ko-KR" altLang="en-US" sz="3200" spc="-150" dirty="0">
              <a:solidFill>
                <a:srgbClr val="445566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5A51AC-D9E1-4F59-8B93-96A43A3AD49B}"/>
              </a:ext>
            </a:extLst>
          </p:cNvPr>
          <p:cNvSpPr txBox="1"/>
          <p:nvPr/>
        </p:nvSpPr>
        <p:spPr>
          <a:xfrm>
            <a:off x="163927" y="608010"/>
            <a:ext cx="5208813" cy="59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Case 3. Window Size 30</a:t>
            </a:r>
            <a:endParaRPr lang="ko-KR" altLang="en-US" sz="3200" spc="-150" dirty="0">
              <a:solidFill>
                <a:srgbClr val="445566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5A51AC-D9E1-4F59-8B93-96A43A3AD49B}"/>
              </a:ext>
            </a:extLst>
          </p:cNvPr>
          <p:cNvSpPr txBox="1"/>
          <p:nvPr/>
        </p:nvSpPr>
        <p:spPr>
          <a:xfrm>
            <a:off x="163926" y="608010"/>
            <a:ext cx="5208813" cy="59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Case 4. Window Size 40</a:t>
            </a:r>
            <a:endParaRPr lang="ko-KR" altLang="en-US" sz="3200" spc="-150" dirty="0">
              <a:solidFill>
                <a:srgbClr val="445566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5A51AC-D9E1-4F59-8B93-96A43A3AD49B}"/>
              </a:ext>
            </a:extLst>
          </p:cNvPr>
          <p:cNvSpPr txBox="1"/>
          <p:nvPr/>
        </p:nvSpPr>
        <p:spPr>
          <a:xfrm>
            <a:off x="163926" y="608010"/>
            <a:ext cx="5208813" cy="59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Case 5. Window Size 50</a:t>
            </a:r>
            <a:endParaRPr lang="ko-KR" altLang="en-US" sz="3200" spc="-150" dirty="0">
              <a:solidFill>
                <a:srgbClr val="445566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408" y="2091825"/>
            <a:ext cx="4860826" cy="33007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114" y="2089303"/>
            <a:ext cx="5137414" cy="33007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161" y="2112176"/>
            <a:ext cx="4917319" cy="32649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939" y="2114696"/>
            <a:ext cx="4989762" cy="327784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197" y="2150658"/>
            <a:ext cx="4867294" cy="32059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86037" y="4615308"/>
            <a:ext cx="4498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445566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Average of error rate(w10) : 2.58</a:t>
            </a:r>
            <a:endParaRPr lang="ko-KR" altLang="en-US" sz="2400" spc="-150" dirty="0">
              <a:solidFill>
                <a:srgbClr val="445566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86037" y="4874545"/>
            <a:ext cx="4498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445566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Average of error </a:t>
            </a:r>
            <a:r>
              <a:rPr lang="en-US" altLang="ko-KR" sz="2400" spc="-150" dirty="0" smtClean="0">
                <a:solidFill>
                  <a:srgbClr val="445566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rate(w20</a:t>
            </a:r>
            <a:r>
              <a:rPr lang="en-US" altLang="ko-KR" sz="2400" spc="-150" dirty="0">
                <a:solidFill>
                  <a:srgbClr val="445566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 : </a:t>
            </a:r>
            <a:r>
              <a:rPr lang="en-US" altLang="ko-KR" sz="2400" spc="-150" dirty="0" smtClean="0">
                <a:solidFill>
                  <a:srgbClr val="445566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0.25</a:t>
            </a:r>
            <a:endParaRPr lang="ko-KR" altLang="en-US" sz="2400" spc="-150" dirty="0">
              <a:solidFill>
                <a:srgbClr val="445566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486037" y="5140104"/>
            <a:ext cx="4498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445566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Average of error </a:t>
            </a:r>
            <a:r>
              <a:rPr lang="en-US" altLang="ko-KR" sz="2400" spc="-150" dirty="0" smtClean="0">
                <a:solidFill>
                  <a:srgbClr val="445566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rate(w30</a:t>
            </a:r>
            <a:r>
              <a:rPr lang="en-US" altLang="ko-KR" sz="2400" spc="-150" dirty="0">
                <a:solidFill>
                  <a:srgbClr val="445566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 : </a:t>
            </a:r>
            <a:r>
              <a:rPr lang="en-US" altLang="ko-KR" sz="2400" spc="-150" dirty="0" smtClean="0">
                <a:solidFill>
                  <a:srgbClr val="445566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5.73</a:t>
            </a:r>
            <a:endParaRPr lang="ko-KR" altLang="en-US" sz="2400" spc="-150" dirty="0">
              <a:solidFill>
                <a:srgbClr val="445566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86037" y="5434285"/>
            <a:ext cx="4498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445566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Average of error </a:t>
            </a:r>
            <a:r>
              <a:rPr lang="en-US" altLang="ko-KR" sz="2400" spc="-150" dirty="0" smtClean="0">
                <a:solidFill>
                  <a:srgbClr val="445566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rate(w40</a:t>
            </a:r>
            <a:r>
              <a:rPr lang="en-US" altLang="ko-KR" sz="2400" spc="-150" dirty="0">
                <a:solidFill>
                  <a:srgbClr val="445566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 : </a:t>
            </a:r>
            <a:r>
              <a:rPr lang="en-US" altLang="ko-KR" sz="2400" spc="-150" dirty="0" smtClean="0">
                <a:solidFill>
                  <a:srgbClr val="445566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2.28</a:t>
            </a:r>
            <a:endParaRPr lang="ko-KR" altLang="en-US" sz="2400" spc="-150" dirty="0">
              <a:solidFill>
                <a:srgbClr val="445566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9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2" grpId="0"/>
      <p:bldP spid="23" grpId="0"/>
      <p:bldP spid="23" grpId="1"/>
      <p:bldP spid="24" grpId="0"/>
      <p:bldP spid="24" grpId="1"/>
      <p:bldP spid="25" grpId="0"/>
      <p:bldP spid="25" grpId="1"/>
      <p:bldP spid="27" grpId="0"/>
      <p:bldP spid="15" grpId="1"/>
      <p:bldP spid="26" grpId="0"/>
      <p:bldP spid="26" grpId="1"/>
      <p:bldP spid="33" grpId="0"/>
      <p:bldP spid="33" grpId="1"/>
      <p:bldP spid="34" grpId="0"/>
      <p:bldP spid="3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626004" y="1199460"/>
            <a:ext cx="4401503" cy="0"/>
          </a:xfrm>
          <a:prstGeom prst="line">
            <a:avLst/>
          </a:prstGeom>
          <a:ln w="38100">
            <a:solidFill>
              <a:srgbClr val="DC6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5A51AC-D9E1-4F59-8B93-96A43A3AD49B}"/>
              </a:ext>
            </a:extLst>
          </p:cNvPr>
          <p:cNvSpPr txBox="1"/>
          <p:nvPr/>
        </p:nvSpPr>
        <p:spPr>
          <a:xfrm>
            <a:off x="163928" y="608011"/>
            <a:ext cx="5208813" cy="59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Window Size - Error rate</a:t>
            </a:r>
            <a:endParaRPr lang="ko-KR" altLang="en-US" sz="3200" spc="-150" dirty="0">
              <a:solidFill>
                <a:srgbClr val="445566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B70EEA5-8689-4E47-BCE0-E5627E9604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457" y="2346538"/>
          <a:ext cx="11371086" cy="981126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895181">
                  <a:extLst>
                    <a:ext uri="{9D8B030D-6E8A-4147-A177-3AD203B41FA5}">
                      <a16:colId xmlns:a16="http://schemas.microsoft.com/office/drawing/2014/main" val="683779249"/>
                    </a:ext>
                  </a:extLst>
                </a:gridCol>
                <a:gridCol w="1895181">
                  <a:extLst>
                    <a:ext uri="{9D8B030D-6E8A-4147-A177-3AD203B41FA5}">
                      <a16:colId xmlns:a16="http://schemas.microsoft.com/office/drawing/2014/main" val="2492368077"/>
                    </a:ext>
                  </a:extLst>
                </a:gridCol>
                <a:gridCol w="1895181">
                  <a:extLst>
                    <a:ext uri="{9D8B030D-6E8A-4147-A177-3AD203B41FA5}">
                      <a16:colId xmlns:a16="http://schemas.microsoft.com/office/drawing/2014/main" val="418442270"/>
                    </a:ext>
                  </a:extLst>
                </a:gridCol>
                <a:gridCol w="1895181">
                  <a:extLst>
                    <a:ext uri="{9D8B030D-6E8A-4147-A177-3AD203B41FA5}">
                      <a16:colId xmlns:a16="http://schemas.microsoft.com/office/drawing/2014/main" val="2144647263"/>
                    </a:ext>
                  </a:extLst>
                </a:gridCol>
                <a:gridCol w="1895181">
                  <a:extLst>
                    <a:ext uri="{9D8B030D-6E8A-4147-A177-3AD203B41FA5}">
                      <a16:colId xmlns:a16="http://schemas.microsoft.com/office/drawing/2014/main" val="2447118749"/>
                    </a:ext>
                  </a:extLst>
                </a:gridCol>
                <a:gridCol w="1895181">
                  <a:extLst>
                    <a:ext uri="{9D8B030D-6E8A-4147-A177-3AD203B41FA5}">
                      <a16:colId xmlns:a16="http://schemas.microsoft.com/office/drawing/2014/main" val="2330281116"/>
                    </a:ext>
                  </a:extLst>
                </a:gridCol>
              </a:tblGrid>
              <a:tr h="490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Window size</a:t>
                      </a:r>
                      <a:endParaRPr lang="ko-KR" altLang="en-US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10</a:t>
                      </a:r>
                      <a:endParaRPr lang="ko-KR" altLang="en-US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20</a:t>
                      </a:r>
                      <a:endParaRPr lang="ko-KR" altLang="en-US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30</a:t>
                      </a:r>
                      <a:endParaRPr lang="ko-KR" altLang="en-US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40</a:t>
                      </a:r>
                      <a:endParaRPr lang="ko-KR" altLang="en-US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50</a:t>
                      </a:r>
                      <a:endParaRPr lang="ko-KR" altLang="en-US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310600"/>
                  </a:ext>
                </a:extLst>
              </a:tr>
              <a:tr h="490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Avg(Error Rate)</a:t>
                      </a:r>
                      <a:endParaRPr lang="ko-KR" altLang="en-US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2.58</a:t>
                      </a:r>
                      <a:endParaRPr lang="ko-KR" altLang="en-US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0.25</a:t>
                      </a:r>
                      <a:endParaRPr lang="ko-KR" altLang="en-US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5.73</a:t>
                      </a:r>
                      <a:endParaRPr lang="ko-KR" altLang="en-US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2.28</a:t>
                      </a:r>
                      <a:endParaRPr lang="ko-KR" altLang="en-US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1.43</a:t>
                      </a:r>
                      <a:endParaRPr lang="ko-KR" altLang="en-US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480692"/>
                  </a:ext>
                </a:extLst>
              </a:tr>
            </a:tbl>
          </a:graphicData>
        </a:graphic>
      </p:graphicFrame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2D7424E6-0418-427A-82C5-422F50B3F1C5}"/>
              </a:ext>
            </a:extLst>
          </p:cNvPr>
          <p:cNvSpPr/>
          <p:nvPr/>
        </p:nvSpPr>
        <p:spPr>
          <a:xfrm>
            <a:off x="5586952" y="3954548"/>
            <a:ext cx="1018095" cy="824844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285CE2-1047-4383-9411-09417D9D6771}"/>
              </a:ext>
            </a:extLst>
          </p:cNvPr>
          <p:cNvSpPr txBox="1"/>
          <p:nvPr/>
        </p:nvSpPr>
        <p:spPr>
          <a:xfrm>
            <a:off x="1439157" y="5406276"/>
            <a:ext cx="9313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When window size is </a:t>
            </a:r>
            <a:r>
              <a:rPr lang="en-US" altLang="ko-KR" sz="2800" dirty="0">
                <a:solidFill>
                  <a:srgbClr val="C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20</a:t>
            </a:r>
            <a:r>
              <a:rPr lang="en-US" altLang="ko-KR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  <a:sym typeface="Wingdings" panose="05000000000000000000" pitchFamily="2" charset="2"/>
              </a:rPr>
              <a:t> Error rate is lowest</a:t>
            </a:r>
            <a:endParaRPr lang="ko-KR" altLang="en-US" sz="2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53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368127" y="2184680"/>
            <a:ext cx="7574279" cy="1938992"/>
            <a:chOff x="2308860" y="2582614"/>
            <a:chExt cx="7574279" cy="1938992"/>
          </a:xfrm>
        </p:grpSpPr>
        <p:sp>
          <p:nvSpPr>
            <p:cNvPr id="26" name="TextBox 25"/>
            <p:cNvSpPr txBox="1"/>
            <p:nvPr/>
          </p:nvSpPr>
          <p:spPr>
            <a:xfrm>
              <a:off x="2308860" y="2582614"/>
              <a:ext cx="757427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0" b="1" spc="-150" dirty="0" smtClean="0">
                  <a:solidFill>
                    <a:srgbClr val="445566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Demo</a:t>
              </a:r>
              <a:endParaRPr lang="ko-KR" altLang="en-US" sz="12000" b="1" spc="-150" dirty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2565400" y="4267200"/>
              <a:ext cx="7120467" cy="216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696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Video_20200210_1423_07_45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9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661045" y="207292"/>
            <a:ext cx="4903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00" spc="-150" dirty="0" smtClean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Conclusion</a:t>
            </a:r>
            <a:endParaRPr lang="ko-KR" altLang="en-US" sz="4200" spc="-150" dirty="0">
              <a:solidFill>
                <a:srgbClr val="4455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492910" y="945956"/>
            <a:ext cx="3240000" cy="0"/>
          </a:xfrm>
          <a:prstGeom prst="line">
            <a:avLst/>
          </a:prstGeom>
          <a:ln w="38100">
            <a:solidFill>
              <a:srgbClr val="DC6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B17CAA4-089F-478D-AA95-89BB8FBD8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5" y="1508727"/>
            <a:ext cx="538507" cy="5385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9EFFCB-539C-4CC5-BF42-8F741D96E617}"/>
              </a:ext>
            </a:extLst>
          </p:cNvPr>
          <p:cNvSpPr txBox="1"/>
          <p:nvPr/>
        </p:nvSpPr>
        <p:spPr>
          <a:xfrm>
            <a:off x="1840454" y="1508727"/>
            <a:ext cx="847778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400" spc="-150" dirty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When we learned about machine learning in Korea, we used pandas to preprocess data</a:t>
            </a:r>
            <a:r>
              <a:rPr lang="en-US" altLang="ko-KR" sz="3400" spc="-150" dirty="0" smtClean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40454" y="2771001"/>
            <a:ext cx="847778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400" spc="-150" dirty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We ran machine learning algorithms using apache sparks and </a:t>
            </a:r>
            <a:r>
              <a:rPr lang="en-US" altLang="ko-KR" sz="3400" spc="-150" dirty="0" err="1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kafka</a:t>
            </a:r>
            <a:r>
              <a:rPr lang="en-US" altLang="ko-KR" sz="3400" spc="-150" dirty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0454" y="4030529"/>
            <a:ext cx="847778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400" spc="-150" dirty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 can see that there are many ways to do machine learning.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5491" y="5290057"/>
            <a:ext cx="86427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400" spc="-150" dirty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And streaming data using Kafka was the first thing we learned, which was really interesting.</a:t>
            </a:r>
            <a:endParaRPr lang="ko-KR" altLang="en-US" sz="3400" spc="-150" dirty="0">
              <a:solidFill>
                <a:srgbClr val="44556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17CAA4-089F-478D-AA95-89BB8FBD8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93" y="2769628"/>
            <a:ext cx="538507" cy="5385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17CAA4-089F-478D-AA95-89BB8FBD8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4" y="4030529"/>
            <a:ext cx="538507" cy="5385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17CAA4-089F-478D-AA95-89BB8FBD8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91" y="5290057"/>
            <a:ext cx="538507" cy="53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8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368127" y="2184680"/>
            <a:ext cx="7574279" cy="1938992"/>
            <a:chOff x="2308860" y="2582614"/>
            <a:chExt cx="7574279" cy="1938992"/>
          </a:xfrm>
        </p:grpSpPr>
        <p:sp>
          <p:nvSpPr>
            <p:cNvPr id="26" name="TextBox 25"/>
            <p:cNvSpPr txBox="1"/>
            <p:nvPr/>
          </p:nvSpPr>
          <p:spPr>
            <a:xfrm>
              <a:off x="2308860" y="2582614"/>
              <a:ext cx="757427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0" b="1" spc="-150" dirty="0">
                  <a:solidFill>
                    <a:srgbClr val="445566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Thank you</a:t>
              </a:r>
              <a:endParaRPr lang="ko-KR" altLang="en-US" sz="12000" b="1" spc="-150" dirty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2565400" y="4267200"/>
              <a:ext cx="7120467" cy="216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4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6101132" y="2254914"/>
            <a:ext cx="154800" cy="154800"/>
          </a:xfrm>
          <a:prstGeom prst="ellipse">
            <a:avLst/>
          </a:prstGeom>
          <a:solidFill>
            <a:srgbClr val="DC6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101132" y="3285951"/>
            <a:ext cx="154800" cy="154800"/>
          </a:xfrm>
          <a:prstGeom prst="ellipse">
            <a:avLst/>
          </a:prstGeom>
          <a:solidFill>
            <a:srgbClr val="DC6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101132" y="3805718"/>
            <a:ext cx="154800" cy="154800"/>
          </a:xfrm>
          <a:prstGeom prst="ellipse">
            <a:avLst/>
          </a:prstGeom>
          <a:solidFill>
            <a:srgbClr val="DC6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7" name="직선 연결선 16"/>
          <p:cNvCxnSpPr>
            <a:cxnSpLocks/>
          </p:cNvCxnSpPr>
          <p:nvPr/>
        </p:nvCxnSpPr>
        <p:spPr>
          <a:xfrm>
            <a:off x="6178532" y="1932094"/>
            <a:ext cx="0" cy="292340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178532" y="2440194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78532" y="2957303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178532" y="3474252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178532" y="3990799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396226" y="2147648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haroni" panose="02010803020104030203" pitchFamily="2" charset="-79"/>
              </a:rPr>
              <a:t>Project Title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96226" y="2664757"/>
            <a:ext cx="164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haroni" panose="02010803020104030203" pitchFamily="2" charset="-79"/>
              </a:rPr>
              <a:t>Dataset</a:t>
            </a:r>
            <a:endParaRPr lang="ko-KR" altLang="en-US" dirty="0">
              <a:solidFill>
                <a:srgbClr val="929292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96226" y="3181866"/>
            <a:ext cx="434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haroni" panose="02010803020104030203" pitchFamily="2" charset="-79"/>
              </a:rPr>
              <a:t>Data preprocessing</a:t>
            </a:r>
            <a:endParaRPr lang="ko-KR" altLang="en-US" dirty="0">
              <a:solidFill>
                <a:srgbClr val="929292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96226" y="3694834"/>
            <a:ext cx="262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haroni" panose="02010803020104030203" pitchFamily="2" charset="-79"/>
              </a:rPr>
              <a:t>Description</a:t>
            </a:r>
            <a:endParaRPr lang="ko-KR" altLang="en-US" dirty="0">
              <a:solidFill>
                <a:srgbClr val="929292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53194" y="2346543"/>
            <a:ext cx="27994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haroni" panose="02010803020104030203" pitchFamily="2" charset="-79"/>
              </a:rPr>
              <a:t>Index</a:t>
            </a:r>
            <a:endParaRPr lang="ko-KR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101132" y="2772023"/>
            <a:ext cx="154800" cy="154800"/>
          </a:xfrm>
          <a:prstGeom prst="ellipse">
            <a:avLst/>
          </a:prstGeom>
          <a:solidFill>
            <a:srgbClr val="DC6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4BF3B8F-2886-4F6E-958B-2AC43A199356}"/>
              </a:ext>
            </a:extLst>
          </p:cNvPr>
          <p:cNvCxnSpPr/>
          <p:nvPr/>
        </p:nvCxnSpPr>
        <p:spPr>
          <a:xfrm>
            <a:off x="6178532" y="4531055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21F028C3-5BD7-4B9E-BDA5-8E86D080D2D9}"/>
              </a:ext>
            </a:extLst>
          </p:cNvPr>
          <p:cNvSpPr/>
          <p:nvPr/>
        </p:nvSpPr>
        <p:spPr>
          <a:xfrm>
            <a:off x="6101132" y="4345775"/>
            <a:ext cx="154800" cy="154800"/>
          </a:xfrm>
          <a:prstGeom prst="ellipse">
            <a:avLst/>
          </a:prstGeom>
          <a:solidFill>
            <a:srgbClr val="DC6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92F6B6-B47D-4660-BC23-F8315591F643}"/>
              </a:ext>
            </a:extLst>
          </p:cNvPr>
          <p:cNvSpPr txBox="1"/>
          <p:nvPr/>
        </p:nvSpPr>
        <p:spPr>
          <a:xfrm>
            <a:off x="6396226" y="4239469"/>
            <a:ext cx="262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haroni" panose="02010803020104030203" pitchFamily="2" charset="-79"/>
              </a:rPr>
              <a:t>Conclusion</a:t>
            </a:r>
            <a:endParaRPr lang="ko-KR" altLang="en-US" dirty="0">
              <a:solidFill>
                <a:srgbClr val="929292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7754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661045" y="207292"/>
            <a:ext cx="4903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Project Title</a:t>
            </a:r>
            <a:endParaRPr lang="ko-KR" altLang="en-US" sz="4200" spc="-150" dirty="0">
              <a:solidFill>
                <a:srgbClr val="4455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492910" y="945956"/>
            <a:ext cx="3240000" cy="0"/>
          </a:xfrm>
          <a:prstGeom prst="line">
            <a:avLst/>
          </a:prstGeom>
          <a:ln w="38100">
            <a:solidFill>
              <a:srgbClr val="DC6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5A51AC-D9E1-4F59-8B93-96A43A3AD49B}"/>
              </a:ext>
            </a:extLst>
          </p:cNvPr>
          <p:cNvSpPr txBox="1"/>
          <p:nvPr/>
        </p:nvSpPr>
        <p:spPr>
          <a:xfrm>
            <a:off x="3503387" y="5292793"/>
            <a:ext cx="51500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Linear Regression </a:t>
            </a:r>
          </a:p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on Data Stream</a:t>
            </a:r>
            <a:endParaRPr lang="ko-KR" altLang="en-US" sz="3200" spc="-150" dirty="0">
              <a:solidFill>
                <a:srgbClr val="445566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203" y="1081024"/>
            <a:ext cx="7010400" cy="4076700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74676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86C7DB1-22D3-4D40-93AD-EC58551F2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60" y="1376842"/>
            <a:ext cx="538507" cy="538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7352C9-5728-4D4A-A35C-524B0FEB3AD5}"/>
              </a:ext>
            </a:extLst>
          </p:cNvPr>
          <p:cNvSpPr txBox="1"/>
          <p:nvPr/>
        </p:nvSpPr>
        <p:spPr>
          <a:xfrm>
            <a:off x="1822829" y="1376842"/>
            <a:ext cx="847778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400" spc="-150" dirty="0" smtClean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Collect data about exchange rate between Japan and Australia</a:t>
            </a:r>
            <a:endParaRPr lang="ko-KR" altLang="en-US" sz="3400" spc="-150" dirty="0">
              <a:solidFill>
                <a:srgbClr val="44556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17CAA4-089F-478D-AA95-89BB8FBD8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60" y="2861295"/>
            <a:ext cx="538507" cy="5385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9EFFCB-539C-4CC5-BF42-8F741D96E617}"/>
              </a:ext>
            </a:extLst>
          </p:cNvPr>
          <p:cNvSpPr txBox="1"/>
          <p:nvPr/>
        </p:nvSpPr>
        <p:spPr>
          <a:xfrm>
            <a:off x="1822829" y="2861295"/>
            <a:ext cx="84777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400" spc="-150" dirty="0" smtClean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Preprocessing data</a:t>
            </a:r>
            <a:endParaRPr lang="ko-KR" altLang="en-US" sz="3400" spc="-150" dirty="0">
              <a:solidFill>
                <a:srgbClr val="44556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61045" y="207292"/>
            <a:ext cx="4903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00" spc="-150" dirty="0" smtClean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Description</a:t>
            </a:r>
            <a:endParaRPr lang="ko-KR" altLang="en-US" sz="4200" spc="-150" dirty="0">
              <a:solidFill>
                <a:srgbClr val="4455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492910" y="945956"/>
            <a:ext cx="3240000" cy="0"/>
          </a:xfrm>
          <a:prstGeom prst="line">
            <a:avLst/>
          </a:prstGeom>
          <a:ln w="38100">
            <a:solidFill>
              <a:srgbClr val="DC6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BB17CAA4-089F-478D-AA95-89BB8FBD8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60" y="3840071"/>
            <a:ext cx="538507" cy="5385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9EFFCB-539C-4CC5-BF42-8F741D96E617}"/>
              </a:ext>
            </a:extLst>
          </p:cNvPr>
          <p:cNvSpPr txBox="1"/>
          <p:nvPr/>
        </p:nvSpPr>
        <p:spPr>
          <a:xfrm>
            <a:off x="1822829" y="3840071"/>
            <a:ext cx="847778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400" spc="-150" dirty="0" smtClean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Transfer data from producer server to consumer server that has window size fixed by 30 by using </a:t>
            </a:r>
            <a:r>
              <a:rPr lang="en-US" altLang="ko-KR" sz="3400" spc="-150" dirty="0" err="1" smtClean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kafka</a:t>
            </a:r>
            <a:endParaRPr lang="ko-KR" altLang="en-US" sz="3400" spc="-150" dirty="0">
              <a:solidFill>
                <a:srgbClr val="44556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B17CAA4-089F-478D-AA95-89BB8FBD8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60" y="5865287"/>
            <a:ext cx="538507" cy="5385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9EFFCB-539C-4CC5-BF42-8F741D96E617}"/>
              </a:ext>
            </a:extLst>
          </p:cNvPr>
          <p:cNvSpPr txBox="1"/>
          <p:nvPr/>
        </p:nvSpPr>
        <p:spPr>
          <a:xfrm>
            <a:off x="1822829" y="5865287"/>
            <a:ext cx="84777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400" spc="-150" dirty="0" smtClean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Restructuring data to </a:t>
            </a:r>
            <a:r>
              <a:rPr lang="en-US" altLang="ko-KR" sz="3400" spc="-150" dirty="0" err="1" smtClean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pyspark</a:t>
            </a:r>
            <a:r>
              <a:rPr lang="en-US" altLang="ko-KR" sz="3400" spc="-150" dirty="0" smtClean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3400" spc="-150" dirty="0" err="1" smtClean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DataFrame</a:t>
            </a:r>
            <a:endParaRPr lang="ko-KR" altLang="en-US" sz="3400" spc="-150" dirty="0">
              <a:solidFill>
                <a:srgbClr val="44556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52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661045" y="207292"/>
            <a:ext cx="4903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00" spc="-150" dirty="0" smtClean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Description</a:t>
            </a:r>
            <a:endParaRPr lang="ko-KR" altLang="en-US" sz="4200" spc="-150" dirty="0">
              <a:solidFill>
                <a:srgbClr val="4455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492910" y="945956"/>
            <a:ext cx="3240000" cy="0"/>
          </a:xfrm>
          <a:prstGeom prst="line">
            <a:avLst/>
          </a:prstGeom>
          <a:ln w="38100">
            <a:solidFill>
              <a:srgbClr val="DC6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B17CAA4-089F-478D-AA95-89BB8FBD8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5" y="1376843"/>
            <a:ext cx="538507" cy="5385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9EFFCB-539C-4CC5-BF42-8F741D96E617}"/>
              </a:ext>
            </a:extLst>
          </p:cNvPr>
          <p:cNvSpPr txBox="1"/>
          <p:nvPr/>
        </p:nvSpPr>
        <p:spPr>
          <a:xfrm>
            <a:off x="1840454" y="1376843"/>
            <a:ext cx="84777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400" spc="-150" dirty="0" smtClean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Split data to training data and test data</a:t>
            </a:r>
            <a:endParaRPr lang="ko-KR" altLang="en-US" sz="3400" spc="-150" dirty="0">
              <a:solidFill>
                <a:srgbClr val="44556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B17CAA4-089F-478D-AA95-89BB8FBD8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5" y="2345346"/>
            <a:ext cx="538507" cy="5385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9EFFCB-539C-4CC5-BF42-8F741D96E617}"/>
              </a:ext>
            </a:extLst>
          </p:cNvPr>
          <p:cNvSpPr txBox="1"/>
          <p:nvPr/>
        </p:nvSpPr>
        <p:spPr>
          <a:xfrm>
            <a:off x="1840454" y="2345346"/>
            <a:ext cx="847778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400" spc="-150" dirty="0" smtClean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Modeling linear regression by using training data and print it</a:t>
            </a:r>
            <a:endParaRPr lang="ko-KR" altLang="en-US" sz="3400" spc="-150" dirty="0">
              <a:solidFill>
                <a:srgbClr val="44556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B17CAA4-089F-478D-AA95-89BB8FBD8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5" y="3837069"/>
            <a:ext cx="538507" cy="5385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9EFFCB-539C-4CC5-BF42-8F741D96E617}"/>
              </a:ext>
            </a:extLst>
          </p:cNvPr>
          <p:cNvSpPr txBox="1"/>
          <p:nvPr/>
        </p:nvSpPr>
        <p:spPr>
          <a:xfrm>
            <a:off x="1840454" y="3837069"/>
            <a:ext cx="84777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400" spc="-150" dirty="0" smtClean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Print error rate by comparing test dataset</a:t>
            </a:r>
            <a:endParaRPr lang="ko-KR" altLang="en-US" sz="3400" spc="-150" dirty="0">
              <a:solidFill>
                <a:srgbClr val="44556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B17CAA4-089F-478D-AA95-89BB8FBD8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5" y="4904372"/>
            <a:ext cx="538507" cy="5385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B9EFFCB-539C-4CC5-BF42-8F741D96E617}"/>
              </a:ext>
            </a:extLst>
          </p:cNvPr>
          <p:cNvSpPr txBox="1"/>
          <p:nvPr/>
        </p:nvSpPr>
        <p:spPr>
          <a:xfrm>
            <a:off x="1840454" y="4904372"/>
            <a:ext cx="847778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400" spc="-150" dirty="0" smtClean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When 5 datasets are transferred, refreshing graph in real time.</a:t>
            </a:r>
            <a:endParaRPr lang="ko-KR" altLang="en-US" sz="3400" spc="-150" dirty="0">
              <a:solidFill>
                <a:srgbClr val="44556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733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95731" y="2029019"/>
            <a:ext cx="56306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spc="-150" dirty="0" smtClean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Use Exchange Rate Yen &lt;-&gt; AUD</a:t>
            </a:r>
          </a:p>
          <a:p>
            <a:pPr algn="just"/>
            <a:endParaRPr lang="en-US" altLang="ko-KR" sz="2400" spc="-150" dirty="0" smtClean="0">
              <a:solidFill>
                <a:srgbClr val="44556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just"/>
            <a:r>
              <a:rPr lang="en-US" altLang="ko-KR" sz="2400" spc="-150" dirty="0" smtClean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Create single producer to send the data</a:t>
            </a:r>
          </a:p>
          <a:p>
            <a:pPr algn="just"/>
            <a:endParaRPr lang="en-US" altLang="ko-KR" sz="2400" spc="-150" dirty="0" smtClean="0">
              <a:solidFill>
                <a:srgbClr val="44556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just"/>
            <a:r>
              <a:rPr lang="en-US" altLang="ko-KR" sz="2400" spc="-150" dirty="0" smtClean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Create a consumer to show a linear regression model on a plotted data within a certain time frame</a:t>
            </a:r>
          </a:p>
          <a:p>
            <a:pPr algn="just"/>
            <a:endParaRPr lang="en-US" altLang="ko-KR" sz="2400" spc="-150" dirty="0" smtClean="0">
              <a:solidFill>
                <a:srgbClr val="44556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just"/>
            <a:r>
              <a:rPr lang="en-US" altLang="ko-KR" sz="2400" spc="-150" dirty="0" smtClean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Display both training and testing dataset</a:t>
            </a:r>
            <a:endParaRPr lang="ko-KR" altLang="en-US" sz="2400" spc="-150" dirty="0">
              <a:solidFill>
                <a:srgbClr val="44556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77175" y="2077752"/>
            <a:ext cx="4311208" cy="3843939"/>
            <a:chOff x="3409342" y="1718638"/>
            <a:chExt cx="4093246" cy="354735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r="690" b="53308"/>
            <a:stretch/>
          </p:blipFill>
          <p:spPr>
            <a:xfrm>
              <a:off x="3409342" y="1718638"/>
              <a:ext cx="2043192" cy="351349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t="47253" r="357" b="5604"/>
            <a:stretch/>
          </p:blipFill>
          <p:spPr>
            <a:xfrm>
              <a:off x="5452534" y="1718638"/>
              <a:ext cx="2050054" cy="3547357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661045" y="207292"/>
            <a:ext cx="4903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00" spc="-150" dirty="0" smtClean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Dataset</a:t>
            </a:r>
            <a:endParaRPr lang="ko-KR" altLang="en-US" sz="4200" spc="-150" dirty="0">
              <a:solidFill>
                <a:srgbClr val="4455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492910" y="945956"/>
            <a:ext cx="3240000" cy="0"/>
          </a:xfrm>
          <a:prstGeom prst="line">
            <a:avLst/>
          </a:prstGeom>
          <a:ln w="38100">
            <a:solidFill>
              <a:srgbClr val="DC6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30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244437" y="207292"/>
            <a:ext cx="75645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Big Data End to End Process</a:t>
            </a:r>
            <a:endParaRPr lang="ko-KR" altLang="en-US" sz="4200" spc="-150" dirty="0">
              <a:solidFill>
                <a:srgbClr val="4455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492910" y="945956"/>
            <a:ext cx="3240000" cy="0"/>
          </a:xfrm>
          <a:prstGeom prst="line">
            <a:avLst/>
          </a:prstGeom>
          <a:ln w="38100">
            <a:solidFill>
              <a:srgbClr val="DC6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B17CAA4-089F-478D-AA95-89BB8FBD8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28" y="1684620"/>
            <a:ext cx="538507" cy="5385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9EFFCB-539C-4CC5-BF42-8F741D96E617}"/>
              </a:ext>
            </a:extLst>
          </p:cNvPr>
          <p:cNvSpPr txBox="1"/>
          <p:nvPr/>
        </p:nvSpPr>
        <p:spPr>
          <a:xfrm>
            <a:off x="1883997" y="1684620"/>
            <a:ext cx="84777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400" spc="-150" dirty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1. Objective Setting</a:t>
            </a:r>
            <a:endParaRPr lang="ko-KR" altLang="en-US" sz="3400" spc="-150" dirty="0">
              <a:solidFill>
                <a:srgbClr val="44556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B17CAA4-089F-478D-AA95-89BB8FBD8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28" y="2653123"/>
            <a:ext cx="538507" cy="5385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9EFFCB-539C-4CC5-BF42-8F741D96E617}"/>
              </a:ext>
            </a:extLst>
          </p:cNvPr>
          <p:cNvSpPr txBox="1"/>
          <p:nvPr/>
        </p:nvSpPr>
        <p:spPr>
          <a:xfrm>
            <a:off x="1883997" y="2653123"/>
            <a:ext cx="84777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400" spc="-150" dirty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2. Data Curation</a:t>
            </a:r>
            <a:endParaRPr lang="ko-KR" altLang="en-US" sz="3400" spc="-150" dirty="0">
              <a:solidFill>
                <a:srgbClr val="44556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B17CAA4-089F-478D-AA95-89BB8FBD8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28" y="3581616"/>
            <a:ext cx="538507" cy="5385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9EFFCB-539C-4CC5-BF42-8F741D96E617}"/>
              </a:ext>
            </a:extLst>
          </p:cNvPr>
          <p:cNvSpPr txBox="1"/>
          <p:nvPr/>
        </p:nvSpPr>
        <p:spPr>
          <a:xfrm>
            <a:off x="1883997" y="3651464"/>
            <a:ext cx="84777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400" spc="-150" dirty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3. Data Inspection</a:t>
            </a:r>
            <a:endParaRPr lang="ko-KR" altLang="en-US" sz="3400" spc="-150" dirty="0">
              <a:solidFill>
                <a:srgbClr val="44556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B17CAA4-089F-478D-AA95-89BB8FBD8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28" y="4551977"/>
            <a:ext cx="538507" cy="5385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B9EFFCB-539C-4CC5-BF42-8F741D96E617}"/>
              </a:ext>
            </a:extLst>
          </p:cNvPr>
          <p:cNvSpPr txBox="1"/>
          <p:nvPr/>
        </p:nvSpPr>
        <p:spPr>
          <a:xfrm>
            <a:off x="1883996" y="4619140"/>
            <a:ext cx="84777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400" spc="-150" dirty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4. Data Preprocessing</a:t>
            </a:r>
            <a:endParaRPr lang="ko-KR" altLang="en-US" sz="3400" spc="-150" dirty="0">
              <a:solidFill>
                <a:srgbClr val="44556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64F1A9D-3A67-EE4D-9DCB-3F8ED753D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28" y="5583416"/>
            <a:ext cx="538507" cy="5385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6EBF7D-E3E8-524F-90C8-75F00A018374}"/>
              </a:ext>
            </a:extLst>
          </p:cNvPr>
          <p:cNvSpPr txBox="1"/>
          <p:nvPr/>
        </p:nvSpPr>
        <p:spPr>
          <a:xfrm>
            <a:off x="1883996" y="5617481"/>
            <a:ext cx="84777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400" spc="-150" dirty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5. Data Analysis</a:t>
            </a:r>
            <a:endParaRPr lang="ko-KR" altLang="en-US" sz="3400" spc="-150" dirty="0">
              <a:solidFill>
                <a:srgbClr val="44556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29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661045" y="207292"/>
            <a:ext cx="4903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Objective Setting</a:t>
            </a:r>
            <a:endParaRPr lang="ko-KR" altLang="en-US" sz="4200" spc="-150" dirty="0">
              <a:solidFill>
                <a:srgbClr val="4455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492910" y="945956"/>
            <a:ext cx="3240000" cy="0"/>
          </a:xfrm>
          <a:prstGeom prst="line">
            <a:avLst/>
          </a:prstGeom>
          <a:ln w="38100">
            <a:solidFill>
              <a:srgbClr val="DC6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B17CAA4-089F-478D-AA95-89BB8FBD8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854" y="1376842"/>
            <a:ext cx="538507" cy="5385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9EFFCB-539C-4CC5-BF42-8F741D96E617}"/>
              </a:ext>
            </a:extLst>
          </p:cNvPr>
          <p:cNvSpPr txBox="1"/>
          <p:nvPr/>
        </p:nvSpPr>
        <p:spPr>
          <a:xfrm>
            <a:off x="3129323" y="1376842"/>
            <a:ext cx="84777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400" spc="-150" dirty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Use Exchange Rate Yen </a:t>
            </a:r>
            <a:r>
              <a:rPr lang="en-US" altLang="ko-KR" sz="3400" spc="-150" dirty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sym typeface="Wingdings" pitchFamily="2" charset="2"/>
              </a:rPr>
              <a:t>&lt;- -&gt; </a:t>
            </a:r>
            <a:r>
              <a:rPr lang="en-US" altLang="ko-KR" sz="3400" spc="-150" dirty="0" smtClean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sym typeface="Wingdings" pitchFamily="2" charset="2"/>
              </a:rPr>
              <a:t>AUD</a:t>
            </a:r>
            <a:endParaRPr lang="ko-KR" altLang="en-US" sz="3400" spc="-150" dirty="0">
              <a:solidFill>
                <a:srgbClr val="44556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3" name="그림 2" descr="텍스트, 신문, 책, 냉장고이(가) 표시된 사진&#10;&#10;자동 생성된 설명">
            <a:extLst>
              <a:ext uri="{FF2B5EF4-FFF2-40B4-BE49-F238E27FC236}">
                <a16:creationId xmlns:a16="http://schemas.microsoft.com/office/drawing/2014/main" id="{6141BC06-CAE3-9D4A-B5AB-5F77DE65B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11" y="2423282"/>
            <a:ext cx="4991100" cy="3488762"/>
          </a:xfrm>
          <a:prstGeom prst="rect">
            <a:avLst/>
          </a:prstGeom>
        </p:spPr>
      </p:pic>
      <p:pic>
        <p:nvPicPr>
          <p:cNvPr id="5" name="그림 4" descr="덮여있는, 사진, 책, 많은이(가) 표시된 사진&#10;&#10;자동 생성된 설명">
            <a:extLst>
              <a:ext uri="{FF2B5EF4-FFF2-40B4-BE49-F238E27FC236}">
                <a16:creationId xmlns:a16="http://schemas.microsoft.com/office/drawing/2014/main" id="{3B7CA9AD-27D3-A14C-A8BE-66EF426D6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290" y="2423282"/>
            <a:ext cx="4991100" cy="3488762"/>
          </a:xfrm>
          <a:prstGeom prst="rect">
            <a:avLst/>
          </a:prstGeom>
        </p:spPr>
      </p:pic>
      <p:sp>
        <p:nvSpPr>
          <p:cNvPr id="9" name="왼쪽/오른쪽 화살표[L] 8">
            <a:extLst>
              <a:ext uri="{FF2B5EF4-FFF2-40B4-BE49-F238E27FC236}">
                <a16:creationId xmlns:a16="http://schemas.microsoft.com/office/drawing/2014/main" id="{BB6FDA9D-D8D7-EB4A-9C4D-3BD1A77A73C3}"/>
              </a:ext>
            </a:extLst>
          </p:cNvPr>
          <p:cNvSpPr/>
          <p:nvPr/>
        </p:nvSpPr>
        <p:spPr>
          <a:xfrm>
            <a:off x="5524155" y="3821975"/>
            <a:ext cx="1177509" cy="69137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390633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661045" y="207292"/>
            <a:ext cx="4903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00" spc="-150" dirty="0">
                <a:solidFill>
                  <a:srgbClr val="4455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Data Curation</a:t>
            </a:r>
            <a:endParaRPr lang="ko-KR" altLang="en-US" sz="4200" spc="-150" dirty="0">
              <a:solidFill>
                <a:srgbClr val="4455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492910" y="945956"/>
            <a:ext cx="3240000" cy="0"/>
          </a:xfrm>
          <a:prstGeom prst="line">
            <a:avLst/>
          </a:prstGeom>
          <a:ln w="38100">
            <a:solidFill>
              <a:srgbClr val="DC6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B17CAA4-089F-478D-AA95-89BB8FBD8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5" y="1376843"/>
            <a:ext cx="538507" cy="5385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9EFFCB-539C-4CC5-BF42-8F741D96E617}"/>
              </a:ext>
            </a:extLst>
          </p:cNvPr>
          <p:cNvSpPr txBox="1"/>
          <p:nvPr/>
        </p:nvSpPr>
        <p:spPr>
          <a:xfrm>
            <a:off x="1840453" y="1376843"/>
            <a:ext cx="84777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400" spc="-150" dirty="0" err="1" smtClean="0">
                <a:solidFill>
                  <a:schemeClr val="accent2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Kaggle</a:t>
            </a:r>
            <a:endParaRPr lang="ko-KR" altLang="en-US" sz="3400" spc="-150" dirty="0">
              <a:solidFill>
                <a:schemeClr val="accent2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9EFFCB-539C-4CC5-BF42-8F741D96E617}"/>
              </a:ext>
            </a:extLst>
          </p:cNvPr>
          <p:cNvSpPr txBox="1"/>
          <p:nvPr/>
        </p:nvSpPr>
        <p:spPr>
          <a:xfrm>
            <a:off x="1675492" y="5991503"/>
            <a:ext cx="84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spc="-150" dirty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https://</a:t>
            </a:r>
            <a:r>
              <a:rPr lang="en-US" altLang="ko-KR" sz="2400" spc="-150" dirty="0" err="1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www.kaggle.com</a:t>
            </a:r>
            <a:r>
              <a:rPr lang="en-US" altLang="ko-KR" sz="2400" spc="-150" dirty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lang="en-US" altLang="ko-KR" sz="2400" spc="-150" dirty="0" err="1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thebasss</a:t>
            </a:r>
            <a:r>
              <a:rPr lang="en-US" altLang="ko-KR" sz="2400" spc="-150" dirty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/currency-exchange-rates</a:t>
            </a:r>
            <a:endParaRPr lang="ko-KR" altLang="en-US" sz="2400" spc="-150" dirty="0">
              <a:solidFill>
                <a:srgbClr val="44556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B17CAA4-089F-478D-AA95-89BB8FBD8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5" y="2023275"/>
            <a:ext cx="538507" cy="538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7F80C4-EC4D-314B-9AA3-731617E91812}"/>
              </a:ext>
            </a:extLst>
          </p:cNvPr>
          <p:cNvSpPr txBox="1"/>
          <p:nvPr/>
        </p:nvSpPr>
        <p:spPr>
          <a:xfrm>
            <a:off x="1840453" y="2023275"/>
            <a:ext cx="84777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400" spc="-150" dirty="0">
                <a:solidFill>
                  <a:srgbClr val="44556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Currency Exchange Rates</a:t>
            </a:r>
            <a:endParaRPr lang="ko-KR" altLang="en-US" sz="3400" spc="-150" dirty="0">
              <a:solidFill>
                <a:srgbClr val="44556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3" name="그림 2" descr="우산이(가) 표시된 사진&#10;&#10;자동 생성된 설명">
            <a:extLst>
              <a:ext uri="{FF2B5EF4-FFF2-40B4-BE49-F238E27FC236}">
                <a16:creationId xmlns:a16="http://schemas.microsoft.com/office/drawing/2014/main" id="{084BE6DC-35EB-044A-A4DC-9EEABF654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50" y="2669706"/>
            <a:ext cx="8533886" cy="324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0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3360</TotalTime>
  <Words>436</Words>
  <Application>Microsoft Office PowerPoint</Application>
  <PresentationFormat>와이드스크린</PresentationFormat>
  <Paragraphs>99</Paragraphs>
  <Slides>17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Aharoni</vt:lpstr>
      <vt:lpstr>AppleSDGothicNeoB00</vt:lpstr>
      <vt:lpstr>Arial</vt:lpstr>
      <vt:lpstr>경기천년제목 Bold</vt:lpstr>
      <vt:lpstr>a둥근빅체</vt:lpstr>
      <vt:lpstr>맑은 고딕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sj</dc:creator>
  <cp:lastModifiedBy>LEEWONCHANG</cp:lastModifiedBy>
  <cp:revision>414</cp:revision>
  <dcterms:created xsi:type="dcterms:W3CDTF">2014-12-18T04:01:36Z</dcterms:created>
  <dcterms:modified xsi:type="dcterms:W3CDTF">2020-02-11T05:47:26Z</dcterms:modified>
  <cp:contentStatus/>
</cp:coreProperties>
</file>